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66" r:id="rId4"/>
    <p:sldId id="257" r:id="rId5"/>
    <p:sldId id="258" r:id="rId6"/>
    <p:sldId id="259" r:id="rId7"/>
    <p:sldId id="262" r:id="rId8"/>
    <p:sldId id="261" r:id="rId9"/>
    <p:sldId id="263" r:id="rId10"/>
    <p:sldId id="268" r:id="rId11"/>
    <p:sldId id="269" r:id="rId1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18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random-151007145531-lva1-app6892-thumbnail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29" y="102870"/>
            <a:ext cx="9468545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Пользователь\Desktop\Леонова Е. В\занятия\Перекресток. Виды перекрестков\по теме Перекресток\random-151007145531-lva1-app6892-thumbnail-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6511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ользователь\Desktop\Леонова Е. В\занятия\Перекресток. Виды перекрестков\по теме Перекресток\random-151007145531-lva1-app6892-thumbnail-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65116" cy="6844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88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40466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Arial"/>
              </a:rPr>
              <a:t>                         Задание</a:t>
            </a:r>
            <a:r>
              <a:rPr lang="ru-RU" b="1" dirty="0">
                <a:solidFill>
                  <a:srgbClr val="000000"/>
                </a:solidFill>
                <a:latin typeface="Arial"/>
              </a:rPr>
              <a:t>:</a:t>
            </a:r>
          </a:p>
          <a:p>
            <a:endParaRPr lang="ru" b="1" dirty="0">
              <a:solidFill>
                <a:srgbClr val="000000"/>
              </a:solidFill>
              <a:latin typeface="Arial"/>
            </a:endParaRPr>
          </a:p>
          <a:p>
            <a:r>
              <a:rPr lang="ru-RU" b="1" dirty="0">
                <a:solidFill>
                  <a:srgbClr val="000000"/>
                </a:solidFill>
                <a:latin typeface="Arial"/>
              </a:rPr>
              <a:t>Дорисуй </a:t>
            </a:r>
            <a:r>
              <a:rPr lang="ru-RU" b="1" dirty="0" smtClean="0">
                <a:solidFill>
                  <a:srgbClr val="000000"/>
                </a:solidFill>
                <a:latin typeface="Arial"/>
              </a:rPr>
              <a:t>перекрестки: </a:t>
            </a:r>
            <a:endParaRPr lang="ru-RU" b="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60848"/>
            <a:ext cx="8316416" cy="2429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763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5846"/>
            <a:ext cx="792088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/>
              </a:rPr>
              <a:t>                                                 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</a:rPr>
              <a:t>Задание</a:t>
            </a:r>
            <a:endParaRPr lang="ru-RU" sz="3200" b="1" dirty="0">
              <a:solidFill>
                <a:srgbClr val="000000"/>
              </a:solidFill>
              <a:latin typeface="Times New Roman"/>
            </a:endParaRPr>
          </a:p>
          <a:p>
            <a:endParaRPr lang="ru" sz="2000" b="1" dirty="0">
              <a:solidFill>
                <a:srgbClr val="000000"/>
              </a:solidFill>
              <a:latin typeface="Times New Roman"/>
            </a:endParaRPr>
          </a:p>
          <a:p>
            <a:r>
              <a:rPr lang="ru-RU" sz="2000" b="1" dirty="0">
                <a:solidFill>
                  <a:srgbClr val="000000"/>
                </a:solidFill>
                <a:latin typeface="Times New Roman"/>
              </a:rPr>
              <a:t>Подумай и ответь:</a:t>
            </a:r>
          </a:p>
          <a:p>
            <a:endParaRPr lang="ru" sz="2000" b="1" dirty="0">
              <a:solidFill>
                <a:srgbClr val="000000"/>
              </a:solidFill>
              <a:latin typeface="Times New Roman"/>
            </a:endParaRPr>
          </a:p>
          <a:p>
            <a:r>
              <a:rPr lang="ru-RU" sz="2000" b="1" dirty="0">
                <a:solidFill>
                  <a:srgbClr val="000000"/>
                </a:solidFill>
                <a:latin typeface="Times New Roman"/>
              </a:rPr>
              <a:t>1. Пешеходу нужно перейти дорогу на регулируемом перекрестке. Как это сделать?</a:t>
            </a:r>
          </a:p>
          <a:p>
            <a:endParaRPr lang="ru" sz="2000" b="1" dirty="0">
              <a:solidFill>
                <a:srgbClr val="000000"/>
              </a:solidFill>
              <a:latin typeface="Times New Roman"/>
            </a:endParaRPr>
          </a:p>
          <a:p>
            <a:r>
              <a:rPr lang="ru-RU" sz="2000" b="1" dirty="0">
                <a:solidFill>
                  <a:srgbClr val="000000"/>
                </a:solidFill>
                <a:latin typeface="Times New Roman"/>
              </a:rPr>
              <a:t>2. Переходя нерегулируемый перекресток, пешеход не успел закончить переход, дойдя до середины проезжей части. из-за поворота появилось сразу много машин. Что нужно сделать?</a:t>
            </a:r>
          </a:p>
          <a:p>
            <a:endParaRPr lang="ru" sz="2000" b="1" dirty="0">
              <a:solidFill>
                <a:srgbClr val="000000"/>
              </a:solidFill>
              <a:latin typeface="Times New Roman"/>
            </a:endParaRPr>
          </a:p>
          <a:p>
            <a:r>
              <a:rPr lang="ru-RU" sz="2000" b="1" dirty="0">
                <a:solidFill>
                  <a:srgbClr val="000000"/>
                </a:solidFill>
                <a:latin typeface="Times New Roman"/>
              </a:rPr>
              <a:t>Выбери правильный ответ:</a:t>
            </a:r>
          </a:p>
          <a:p>
            <a:endParaRPr lang="ru" sz="2000" b="1" dirty="0">
              <a:solidFill>
                <a:srgbClr val="000000"/>
              </a:solidFill>
              <a:latin typeface="Times New Roman"/>
            </a:endParaRPr>
          </a:p>
          <a:p>
            <a:r>
              <a:rPr lang="ru-RU" sz="2000" b="1" dirty="0">
                <a:solidFill>
                  <a:srgbClr val="000000"/>
                </a:solidFill>
                <a:latin typeface="Times New Roman"/>
              </a:rPr>
              <a:t>1. Быстро перебежать дорогу.</a:t>
            </a:r>
          </a:p>
          <a:p>
            <a:r>
              <a:rPr lang="ru-RU" sz="2000" b="1" dirty="0">
                <a:solidFill>
                  <a:srgbClr val="000000"/>
                </a:solidFill>
                <a:latin typeface="Times New Roman"/>
              </a:rPr>
              <a:t>2. Стоять посередине проезжей части дороги, не двигаясь и ждать, когда проедут машины, осматриваясь во все стороны.</a:t>
            </a:r>
          </a:p>
          <a:p>
            <a:r>
              <a:rPr lang="ru-RU" sz="2000" b="1" dirty="0">
                <a:solidFill>
                  <a:srgbClr val="000000"/>
                </a:solidFill>
                <a:latin typeface="Times New Roman"/>
              </a:rPr>
              <a:t>3. Повернуть назад, если нет машин.</a:t>
            </a:r>
          </a:p>
        </p:txBody>
      </p:sp>
    </p:spTree>
    <p:extLst>
      <p:ext uri="{BB962C8B-B14F-4D97-AF65-F5344CB8AC3E}">
        <p14:creationId xmlns:p14="http://schemas.microsoft.com/office/powerpoint/2010/main" val="329943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5806"/>
            <a:ext cx="9144000" cy="113036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333333"/>
              </a:solidFill>
              <a:latin typeface="Helvetica Neue"/>
            </a:endParaRPr>
          </a:p>
          <a:p>
            <a:r>
              <a:rPr lang="ru-RU" sz="2000" b="1" dirty="0" smtClean="0">
                <a:solidFill>
                  <a:srgbClr val="333333"/>
                </a:solidFill>
                <a:latin typeface="Helvetica Neue"/>
              </a:rPr>
              <a:t>   </a:t>
            </a:r>
          </a:p>
          <a:p>
            <a:r>
              <a:rPr lang="ru-RU" sz="2000" b="1" dirty="0">
                <a:solidFill>
                  <a:srgbClr val="333333"/>
                </a:solidFill>
                <a:latin typeface="Helvetica Neue"/>
              </a:rPr>
              <a:t> </a:t>
            </a:r>
            <a:r>
              <a:rPr lang="ru-RU" sz="2000" b="1" dirty="0" smtClean="0">
                <a:solidFill>
                  <a:srgbClr val="333333"/>
                </a:solidFill>
                <a:latin typeface="Helvetica Neue"/>
              </a:rPr>
              <a:t>           </a:t>
            </a:r>
            <a:r>
              <a:rPr lang="ru-RU" sz="28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Цель:  </a:t>
            </a:r>
            <a:r>
              <a:rPr lang="ru-RU" sz="28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Научить правилам безопасного поведения на   </a:t>
            </a:r>
          </a:p>
          <a:p>
            <a:r>
              <a:rPr lang="ru-RU" sz="28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                    перекрестке.</a:t>
            </a:r>
          </a:p>
          <a:p>
            <a:endParaRPr lang="ru-RU" sz="1400" dirty="0" smtClean="0">
              <a:solidFill>
                <a:srgbClr val="333333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340" indent="276860"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800" b="1" u="sng" dirty="0" smtClean="0">
                <a:latin typeface="Times New Roman"/>
                <a:ea typeface="Calibri"/>
                <a:cs typeface="Times New Roman"/>
              </a:rPr>
              <a:t>Задачи</a:t>
            </a:r>
            <a:r>
              <a:rPr lang="ru-RU" sz="2800" b="1" u="sng" dirty="0">
                <a:latin typeface="Times New Roman"/>
                <a:ea typeface="Calibri"/>
                <a:cs typeface="Times New Roman"/>
              </a:rPr>
              <a:t>:</a:t>
            </a:r>
            <a:endParaRPr lang="ru-RU" sz="2400" b="1" dirty="0">
              <a:latin typeface="Calibri"/>
              <a:ea typeface="Calibri"/>
              <a:cs typeface="Times New Roman"/>
            </a:endParaRPr>
          </a:p>
          <a:p>
            <a:pPr marL="180340" indent="276860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u="sng" dirty="0">
                <a:latin typeface="Times New Roman"/>
                <a:ea typeface="Calibri"/>
                <a:cs typeface="Times New Roman"/>
              </a:rPr>
              <a:t>Образовательные:</a:t>
            </a:r>
            <a:endParaRPr lang="ru-RU" sz="2000" b="1" dirty="0">
              <a:latin typeface="Calibri"/>
              <a:ea typeface="Calibri"/>
              <a:cs typeface="Times New Roman"/>
            </a:endParaRPr>
          </a:p>
          <a:p>
            <a:pPr marL="180340" indent="27686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- обобщить и расширить знания о ПДД;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180340" indent="27686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- активизировать процессы мышления, внимания, речи;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180340" indent="27686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- дать понятие перекрестка;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180340" indent="27686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- сформировать представление о различных видах перекрестков;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180340" indent="27686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- изучить особенности передвижения пешеходов на каждом виде перекрестков.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180340" indent="276860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u="sng" dirty="0">
                <a:latin typeface="Times New Roman"/>
                <a:ea typeface="Calibri"/>
                <a:cs typeface="Times New Roman"/>
              </a:rPr>
              <a:t>Развивающие:</a:t>
            </a:r>
            <a:endParaRPr lang="ru-RU" sz="2000" b="1" dirty="0">
              <a:latin typeface="Calibri"/>
              <a:ea typeface="Calibri"/>
              <a:cs typeface="Times New Roman"/>
            </a:endParaRPr>
          </a:p>
          <a:p>
            <a:pPr marL="180340" indent="27686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- развивать мотивацию к безопасному поведению на дорогах;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180340" indent="27686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- обогатить словарный запас;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180340" indent="27686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 - развить память, ассоциативное мышление.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180340" indent="276860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u="sng" dirty="0">
                <a:latin typeface="Times New Roman"/>
                <a:ea typeface="Calibri"/>
                <a:cs typeface="Times New Roman"/>
              </a:rPr>
              <a:t>Воспитательные:</a:t>
            </a:r>
            <a:endParaRPr lang="ru-RU" sz="2000" b="1" dirty="0">
              <a:latin typeface="Calibri"/>
              <a:ea typeface="Calibri"/>
              <a:cs typeface="Times New Roman"/>
            </a:endParaRPr>
          </a:p>
          <a:p>
            <a:pPr marL="180340" indent="27686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- воспитывать культуру поведения на дорогах;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180340" indent="276860"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- довести до сознания детей, к чему может привести нарушение ПДД;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r>
              <a:rPr lang="ru-RU" sz="2000" dirty="0">
                <a:latin typeface="Times New Roman"/>
                <a:ea typeface="Calibri"/>
              </a:rPr>
              <a:t> </a:t>
            </a:r>
            <a:r>
              <a:rPr lang="ru-RU" sz="2000" dirty="0" smtClean="0">
                <a:latin typeface="Times New Roman"/>
                <a:ea typeface="Calibri"/>
              </a:rPr>
              <a:t>      - </a:t>
            </a:r>
            <a:r>
              <a:rPr lang="ru-RU" sz="2000" dirty="0">
                <a:latin typeface="Times New Roman"/>
                <a:ea typeface="Calibri"/>
              </a:rPr>
              <a:t>вырабатывать потребность в соблюдении ПДД.</a:t>
            </a:r>
            <a:r>
              <a:rPr lang="ru-RU" sz="20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2000" dirty="0">
              <a:solidFill>
                <a:srgbClr val="333333"/>
              </a:solidFill>
              <a:latin typeface="Helvetica Neue"/>
            </a:endParaRPr>
          </a:p>
          <a:p>
            <a:pPr marL="285750" indent="-285750">
              <a:buFontTx/>
              <a:buChar char="-"/>
            </a:pPr>
            <a:endParaRPr lang="ru-RU" sz="2000" dirty="0" smtClean="0">
              <a:solidFill>
                <a:srgbClr val="333333"/>
              </a:solidFill>
              <a:latin typeface="Helvetica Neue"/>
            </a:endParaRPr>
          </a:p>
          <a:p>
            <a:pPr marL="285750" indent="-285750">
              <a:buFontTx/>
              <a:buChar char="-"/>
            </a:pPr>
            <a:endParaRPr lang="ru-RU" sz="2000" dirty="0">
              <a:solidFill>
                <a:srgbClr val="333333"/>
              </a:solidFill>
              <a:latin typeface="Helvetica Neue"/>
            </a:endParaRPr>
          </a:p>
          <a:p>
            <a:pPr marL="285750" indent="-285750">
              <a:buFontTx/>
              <a:buChar char="-"/>
            </a:pPr>
            <a:endParaRPr lang="ru-RU" sz="2000" dirty="0" smtClean="0">
              <a:solidFill>
                <a:srgbClr val="333333"/>
              </a:solidFill>
              <a:latin typeface="Helvetica Neue"/>
            </a:endParaRPr>
          </a:p>
          <a:p>
            <a:pPr marL="285750" indent="-285750">
              <a:buFontTx/>
              <a:buChar char="-"/>
            </a:pPr>
            <a:endParaRPr lang="ru-RU" sz="2000" dirty="0">
              <a:solidFill>
                <a:srgbClr val="333333"/>
              </a:solidFill>
              <a:latin typeface="Helvetica Neue"/>
            </a:endParaRPr>
          </a:p>
          <a:p>
            <a:pPr marL="285750" indent="-285750">
              <a:buFontTx/>
              <a:buChar char="-"/>
            </a:pPr>
            <a:endParaRPr lang="ru-RU" sz="2000" dirty="0" smtClean="0">
              <a:solidFill>
                <a:srgbClr val="333333"/>
              </a:solidFill>
              <a:latin typeface="Helvetica Neue"/>
            </a:endParaRPr>
          </a:p>
          <a:p>
            <a:pPr marL="285750" indent="-285750">
              <a:buFontTx/>
              <a:buChar char="-"/>
            </a:pPr>
            <a:endParaRPr lang="ru-RU" sz="2000" dirty="0">
              <a:solidFill>
                <a:srgbClr val="333333"/>
              </a:solidFill>
              <a:latin typeface="Helvetica Neue"/>
            </a:endParaRPr>
          </a:p>
          <a:p>
            <a:pPr marL="285750" indent="-285750">
              <a:buFontTx/>
              <a:buChar char="-"/>
            </a:pPr>
            <a:endParaRPr lang="ru-RU" sz="2000" dirty="0" smtClean="0">
              <a:solidFill>
                <a:srgbClr val="333333"/>
              </a:solidFill>
              <a:latin typeface="Helvetica Neue"/>
            </a:endParaRPr>
          </a:p>
          <a:p>
            <a:pPr marL="285750" indent="-285750">
              <a:buFontTx/>
              <a:buChar char="-"/>
            </a:pPr>
            <a:endParaRPr lang="ru-RU" sz="2000" dirty="0">
              <a:solidFill>
                <a:srgbClr val="333333"/>
              </a:solidFill>
              <a:latin typeface="Helvetica Neue"/>
            </a:endParaRPr>
          </a:p>
          <a:p>
            <a:pPr marL="285750" indent="-285750">
              <a:buFontTx/>
              <a:buChar char="-"/>
            </a:pPr>
            <a:endParaRPr lang="ru-RU" sz="2000" dirty="0" smtClean="0">
              <a:solidFill>
                <a:srgbClr val="333333"/>
              </a:solidFill>
              <a:latin typeface="Helvetica Neue"/>
            </a:endParaRPr>
          </a:p>
          <a:p>
            <a:pPr marL="285750" indent="-285750">
              <a:buFontTx/>
              <a:buChar char="-"/>
            </a:pPr>
            <a:endParaRPr lang="ru-RU" sz="2000" dirty="0" smtClean="0">
              <a:solidFill>
                <a:srgbClr val="333333"/>
              </a:solidFill>
              <a:latin typeface="Helvetica Neue"/>
            </a:endParaRPr>
          </a:p>
          <a:p>
            <a:pPr marL="285750" indent="-285750">
              <a:buFontTx/>
              <a:buChar char="-"/>
            </a:pPr>
            <a:endParaRPr lang="ru-RU" sz="2000" dirty="0" smtClean="0">
              <a:solidFill>
                <a:srgbClr val="333333"/>
              </a:solidFill>
              <a:latin typeface="Helvetica Neue"/>
            </a:endParaRPr>
          </a:p>
          <a:p>
            <a:endParaRPr lang="ru-RU" b="1" dirty="0">
              <a:solidFill>
                <a:srgbClr val="333333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10403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ownloads\2022-10-15-13-42-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608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esktop\по теме Перекресток\img3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Пользователь\Downloads\2022-10-14-15-54-5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22880"/>
            <a:ext cx="9252520" cy="688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881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Пользователь\Desktop\image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Пользователь\Desktop\Леонова Е. В\занятия\Перекресток. Виды перекрестков\по теме Перекресток\image0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52" y="0"/>
            <a:ext cx="91491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Пользователь\Downloads\slide-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52" y="0"/>
            <a:ext cx="914915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ользователь\Desktop\Леонова Е. В\занятия\Перекресток. Виды перекрестков\по теме Перекресток\slide-2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51" y="-1"/>
            <a:ext cx="914915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064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Пользователь\Desktop\slide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Пользователь\Desktop\Леонова Е. В\занятия\Перекресток. Виды перекрестков\по теме Перекресток\slide-3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52" y="0"/>
            <a:ext cx="9149152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096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Пользователь\Desktop\по теме Перекресток\img_user_file_54eda881d7e6b_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745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Пользователь\Desktop\по теме Перекресток\img10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11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по теме Перекресток\img1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004"/>
            <a:ext cx="9144000" cy="687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625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427</TotalTime>
  <Words>207</Words>
  <Application>Microsoft Office PowerPoint</Application>
  <PresentationFormat>Экран (4:3)</PresentationFormat>
  <Paragraphs>46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22</cp:revision>
  <cp:lastPrinted>2022-10-17T06:55:13Z</cp:lastPrinted>
  <dcterms:created xsi:type="dcterms:W3CDTF">2022-03-14T07:12:21Z</dcterms:created>
  <dcterms:modified xsi:type="dcterms:W3CDTF">2022-10-17T07:53:53Z</dcterms:modified>
</cp:coreProperties>
</file>